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65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58" r:id="rId17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8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3DCC97-0910-4986-87E8-B50CAA379DA0}" type="datetime1">
              <a:rPr lang="sl-SI" smtClean="0"/>
              <a:t>22. 02. 2021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9526EF-120C-4A81-82CD-BD626D731E77}" type="datetime1">
              <a:rPr lang="sl-SI" noProof="0" smtClean="0"/>
              <a:t>22. 02. 2021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sl-SI" noProof="0" smtClean="0"/>
              <a:t>1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93229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OPOMBA: Če želite spremeniti sliko na tem diapozitivu, jo izberite in izbrišite. Nato kliknite ikono za vstavljanje slike v označbi mesta, da vstavite svojo sliko.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sl-SI" smtClean="0"/>
              <a:t>13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5798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smtClean="0"/>
              <a:t>Kliknite, da 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e sliki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7" name="Prostoročno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" name="Označba mesta za sliko 14" descr="Prazna označba mesta za dodajanje slike. Kliknite označbo mesta in izberite sliko, ki jo želite dodati.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7" name="Označba mesta za besedil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8" name="Prostoročno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9" name="Označba mesta za sliko 18" descr="Prazna označba mesta za dodajanje slike. Kliknite označbo mesta in izberite sliko, ki jo želite dodati.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20" name="Označba mesta za besedil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i slike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7" name="Prostoročno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" name="Označba mesta za sliko 14" descr="Prazna označba mesta za dodajanje slike. Kliknite označbo mesta in izberite sliko, ki jo želite dodati.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8" name="Prostoročno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9" name="Označba mesta za sliko 18" descr="Prazna označba mesta za dodajanje slike. Kliknite označbo mesta in izberite sliko, ki jo želite dodati.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2" name="Prostoročno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" name="Označba mesta za sliko 12" descr="Prazna označba mesta za dodajanje slike. Kliknite označbo mesta in izberite sliko, ki jo želite dodati.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7" name="Označba mesta za besedil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t sl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8" name="Prostoročno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9" name="Označba mesta za sliko 8" descr="Prazna označba mesta za dodajanje slike. Kliknite označbo mesta in izberite sliko, ki jo želite dodati.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0" name="Prostoročno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1" name="Označba mesta za sliko 10" descr="Prazna označba mesta za dodajanje slike. Kliknite označbo mesta in izberite sliko, ki jo želite dodati.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2" name="Prostoročno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" name="Označba mesta za sliko 12" descr="Prazna označba mesta za dodajanje slike. Kliknite označbo mesta in izberite sliko, ki jo želite dodati.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4" name="Prostoročno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" name="Označba mesta za sliko 14" descr="Prazna označba mesta za dodajanje slike. Kliknite označbo mesta in izberite sliko, ki jo želite dodati.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20" name="Prostoročno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" name="Označba mesta za sliko 20" descr="Prazna označba mesta za dodajanje slike. Kliknite označbo mesta in izberite sliko, ki jo želite dodati.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1FD5C4-5BF7-4B24-A6BD-85CD83C056E0}" type="datetime1">
              <a:rPr lang="sl-SI" smtClean="0"/>
              <a:t>22. 02. 2021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95ADD2-58F1-40C8-B572-9C066F81DF14}" type="datetime1">
              <a:rPr lang="sl-SI" smtClean="0"/>
              <a:t>22. 02. 2021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4FA532-C4A4-450B-B498-3EA2F8C21E68}" type="datetime1">
              <a:rPr lang="sl-SI" smtClean="0"/>
              <a:t>22. 02. 2021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EB7D1B-1FBC-412A-B8F8-76AFD8A090EE}" type="datetime1">
              <a:rPr lang="sl-SI" smtClean="0"/>
              <a:t>22. 02. 2021</a:t>
            </a:fld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56A329-EB4A-45C1-9BF8-FF92C6C71C80}" type="datetime1">
              <a:rPr lang="sl-SI" noProof="0" smtClean="0"/>
              <a:t>22. 02. 2021</a:t>
            </a:fld>
            <a:endParaRPr lang="sl-SI" noProof="0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A3F082-31CB-4A76-BC38-31ED86CB083F}" type="datetime1">
              <a:rPr lang="sl-SI" smtClean="0"/>
              <a:t>22. 02. 2021</a:t>
            </a:fld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C9A122-44B6-4C96-8625-46C7EFBCC773}" type="datetime1">
              <a:rPr lang="sl-SI" smtClean="0"/>
              <a:t>22. 02. 2021</a:t>
            </a:fld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C91ACE-B733-45A9-A129-5282C86176FD}" type="datetime1">
              <a:rPr lang="sl-SI" noProof="0" smtClean="0"/>
              <a:t>22. 02. 2021</a:t>
            </a:fld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ročno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12" name="Označba mesta za sliko 11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440745-BD35-4B97-AB0A-AC05DD6FCCFA}" type="datetime1">
              <a:rPr lang="sl-SI" smtClean="0"/>
              <a:t>22. 02. 2021</a:t>
            </a:fld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B8F26A91-451C-46F4-8AA6-67A3B48251F9}" type="datetime1">
              <a:rPr lang="sl-SI" smtClean="0"/>
              <a:t>22. 02. 2021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zitorij.upr.si/IzpisGradiva.php?id=6008&amp;print" TargetMode="External"/><Relationship Id="rId2" Type="http://schemas.openxmlformats.org/officeDocument/2006/relationships/hyperlink" Target="https://carjevblog.wordpress.com/tag/prehod-iz-vrtca-v-solo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PREHOD IZ VRTCA V ŠOLO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6" b="21436"/>
          <a:stretch>
            <a:fillRect/>
          </a:stretch>
        </p:blipFill>
        <p:spPr>
          <a:xfrm>
            <a:off x="983432" y="1960244"/>
            <a:ext cx="5193089" cy="2937510"/>
          </a:xfr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010400" y="1700808"/>
            <a:ext cx="3657600" cy="3456383"/>
          </a:xfrm>
        </p:spPr>
        <p:txBody>
          <a:bodyPr>
            <a:normAutofit lnSpcReduction="10000"/>
          </a:bodyPr>
          <a:lstStyle/>
          <a:p>
            <a:pPr lvl="0"/>
            <a:r>
              <a:rPr lang="sl-SI" b="1" dirty="0"/>
              <a:t>Če </a:t>
            </a:r>
            <a:r>
              <a:rPr lang="sl-SI" b="1" dirty="0" smtClean="0"/>
              <a:t>otrok kaže </a:t>
            </a:r>
            <a:r>
              <a:rPr lang="sl-SI" b="1" dirty="0"/>
              <a:t>interes</a:t>
            </a:r>
            <a:r>
              <a:rPr lang="sl-SI" dirty="0"/>
              <a:t> za branje, </a:t>
            </a:r>
            <a:r>
              <a:rPr lang="sl-SI" dirty="0" smtClean="0"/>
              <a:t>ga spodbujajte </a:t>
            </a:r>
            <a:r>
              <a:rPr lang="sl-SI" dirty="0"/>
              <a:t>(skupno družinsko branje, obisk knjižnice, branje receptov pri peki ali kuhanju, igre z navodili …). </a:t>
            </a:r>
            <a:r>
              <a:rPr lang="sl-SI" b="1" dirty="0"/>
              <a:t>Če ga ne kaže</a:t>
            </a:r>
            <a:r>
              <a:rPr lang="sl-SI" dirty="0"/>
              <a:t>, </a:t>
            </a:r>
            <a:r>
              <a:rPr lang="sl-SI" dirty="0" smtClean="0"/>
              <a:t>pojdite z </a:t>
            </a:r>
            <a:r>
              <a:rPr lang="sl-SI" dirty="0"/>
              <a:t>njim skupaj večkrat na obisk knjižnice, </a:t>
            </a:r>
            <a:r>
              <a:rPr lang="sl-SI" dirty="0" smtClean="0"/>
              <a:t>knjigarne</a:t>
            </a:r>
          </a:p>
          <a:p>
            <a:pPr lvl="0"/>
            <a:r>
              <a:rPr lang="sl-SI" dirty="0" smtClean="0"/>
              <a:t>Motivacijsko je, </a:t>
            </a:r>
            <a:r>
              <a:rPr lang="sl-SI" dirty="0"/>
              <a:t>da z </a:t>
            </a:r>
            <a:r>
              <a:rPr lang="sl-SI" dirty="0" smtClean="0"/>
              <a:t>otroki berete </a:t>
            </a:r>
            <a:r>
              <a:rPr lang="sl-SI" dirty="0"/>
              <a:t>na sprehodu (plakate, oglase, napise na trgovinah … ) –– situacijsko in ne da sedi in bere.</a:t>
            </a:r>
          </a:p>
          <a:p>
            <a:pPr lvl="0"/>
            <a:r>
              <a:rPr lang="sl-SI" b="1" dirty="0" smtClean="0"/>
              <a:t>Spodbujate jih, da naredijo </a:t>
            </a:r>
            <a:r>
              <a:rPr lang="sl-SI" b="1" dirty="0"/>
              <a:t>čim več </a:t>
            </a:r>
            <a:r>
              <a:rPr lang="sl-SI" b="1" dirty="0" smtClean="0"/>
              <a:t>sami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4062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„Kako je bilo v šoli?“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010400" y="1772816"/>
            <a:ext cx="3910136" cy="3312367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Ker po vprašanje: „Kako je bilo v šoli?“ po navadi sledi odgovor „V redu,“ lahko vprašanja zastavite tudi drugače: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b="1" i="1" dirty="0" smtClean="0"/>
              <a:t>Kakšen dan si preživel/a v šoli?</a:t>
            </a:r>
          </a:p>
          <a:p>
            <a:r>
              <a:rPr lang="sl-SI" b="1" i="1" dirty="0" smtClean="0"/>
              <a:t>Kaj ste danes počeli v šoli?</a:t>
            </a:r>
          </a:p>
          <a:p>
            <a:r>
              <a:rPr lang="sl-SI" b="1" i="1" dirty="0" smtClean="0"/>
              <a:t>Kaj ti je bilo danes najbolj zanimivo v šoli?</a:t>
            </a:r>
          </a:p>
          <a:p>
            <a:r>
              <a:rPr lang="sl-SI" b="1" i="1" dirty="0" smtClean="0"/>
              <a:t>V čem si najbolj užival/a?</a:t>
            </a:r>
          </a:p>
          <a:p>
            <a:r>
              <a:rPr lang="sl-SI" b="1" i="1" dirty="0" smtClean="0"/>
              <a:t>Kaj novega si se naučil/a?</a:t>
            </a:r>
          </a:p>
          <a:p>
            <a:endParaRPr lang="sl-SI" dirty="0"/>
          </a:p>
        </p:txBody>
      </p:sp>
      <p:pic>
        <p:nvPicPr>
          <p:cNvPr id="5" name="Označba mesta slik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448" y="1844824"/>
            <a:ext cx="4968551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65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Povzeto iz: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CARJEV BLOG: </a:t>
            </a:r>
            <a:r>
              <a:rPr lang="sl-SI" dirty="0">
                <a:hlinkClick r:id="rId2"/>
              </a:rPr>
              <a:t>https://carjevblog.wordpress.com/tag/prehod-iz-vrtca-v-solo</a:t>
            </a:r>
            <a:r>
              <a:rPr lang="sl-SI" dirty="0" smtClean="0">
                <a:hlinkClick r:id="rId2"/>
              </a:rPr>
              <a:t>/</a:t>
            </a:r>
            <a:r>
              <a:rPr lang="sl-SI" dirty="0" smtClean="0"/>
              <a:t> </a:t>
            </a:r>
          </a:p>
          <a:p>
            <a:r>
              <a:rPr lang="sl-SI" dirty="0" err="1" smtClean="0"/>
              <a:t>Ruzzier</a:t>
            </a:r>
            <a:r>
              <a:rPr lang="sl-SI" dirty="0" smtClean="0"/>
              <a:t> Ivana - Priprava </a:t>
            </a:r>
            <a:r>
              <a:rPr lang="sl-SI" dirty="0"/>
              <a:t>otrok na prehod iz družine v vrtec in iz vrtca v šolo : diplomsko </a:t>
            </a:r>
            <a:r>
              <a:rPr lang="sl-SI" dirty="0" smtClean="0"/>
              <a:t>delo: </a:t>
            </a:r>
            <a:r>
              <a:rPr lang="sl-SI" dirty="0" smtClean="0">
                <a:hlinkClick r:id="rId3"/>
              </a:rPr>
              <a:t>https</a:t>
            </a:r>
            <a:r>
              <a:rPr lang="sl-SI" dirty="0">
                <a:hlinkClick r:id="rId3"/>
              </a:rPr>
              <a:t>://repozitorij.upr.si/IzpisGradiva.php?id=6008&amp;print</a:t>
            </a:r>
            <a:r>
              <a:rPr lang="sl-SI" dirty="0" smtClean="0"/>
              <a:t>=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4508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43672" y="2438400"/>
            <a:ext cx="7315200" cy="1828800"/>
          </a:xfrm>
        </p:spPr>
        <p:txBody>
          <a:bodyPr rtlCol="0">
            <a:normAutofit fontScale="90000"/>
          </a:bodyPr>
          <a:lstStyle/>
          <a:p>
            <a:pPr rtl="0"/>
            <a:r>
              <a:rPr lang="sl-SI" dirty="0" smtClean="0"/>
              <a:t>ŽELIMO VAM VELIKO USPEHA PRI VSTOPU V 1. RAZRED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314872" y="5589240"/>
            <a:ext cx="5486400" cy="914400"/>
          </a:xfrm>
        </p:spPr>
        <p:txBody>
          <a:bodyPr rtlCol="0"/>
          <a:lstStyle/>
          <a:p>
            <a:pPr rtl="0"/>
            <a:r>
              <a:rPr lang="sl-SI" dirty="0" smtClean="0"/>
              <a:t>Šolska svetovalna delavka</a:t>
            </a:r>
          </a:p>
          <a:p>
            <a:pPr rtl="0"/>
            <a:r>
              <a:rPr lang="sl-SI" dirty="0" smtClean="0"/>
              <a:t>Valentina Pavlovič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sz="half" idx="2"/>
          </p:nvPr>
        </p:nvSpPr>
        <p:spPr>
          <a:xfrm>
            <a:off x="6456040" y="1628800"/>
            <a:ext cx="4608512" cy="3528391"/>
          </a:xfrm>
        </p:spPr>
        <p:txBody>
          <a:bodyPr rtlCol="0">
            <a:normAutofit/>
          </a:bodyPr>
          <a:lstStyle/>
          <a:p>
            <a:pPr lvl="0"/>
            <a:r>
              <a:rPr lang="en-US" dirty="0" err="1"/>
              <a:t>Prehod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vrtca</a:t>
            </a:r>
            <a:r>
              <a:rPr lang="en-US" dirty="0"/>
              <a:t> v </a:t>
            </a:r>
            <a:r>
              <a:rPr lang="en-US" dirty="0" err="1"/>
              <a:t>šolo</a:t>
            </a:r>
            <a:r>
              <a:rPr lang="en-US" dirty="0"/>
              <a:t> je </a:t>
            </a:r>
            <a:r>
              <a:rPr lang="en-US" dirty="0" err="1"/>
              <a:t>pomemben</a:t>
            </a:r>
            <a:r>
              <a:rPr lang="en-US" dirty="0"/>
              <a:t> </a:t>
            </a:r>
            <a:r>
              <a:rPr lang="en-US" dirty="0" err="1"/>
              <a:t>dogodek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otroka</a:t>
            </a:r>
            <a:endParaRPr lang="sl-SI" dirty="0"/>
          </a:p>
          <a:p>
            <a:pPr lvl="0"/>
            <a:r>
              <a:rPr lang="en-US" dirty="0" err="1"/>
              <a:t>Lahko</a:t>
            </a:r>
            <a:r>
              <a:rPr lang="en-US" dirty="0"/>
              <a:t> je </a:t>
            </a:r>
            <a:r>
              <a:rPr lang="en-US" dirty="0" err="1"/>
              <a:t>spodbuden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rast</a:t>
            </a:r>
            <a:r>
              <a:rPr lang="en-US" dirty="0"/>
              <a:t> in </a:t>
            </a:r>
            <a:r>
              <a:rPr lang="en-US" dirty="0" err="1"/>
              <a:t>razvoj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pa </a:t>
            </a:r>
            <a:r>
              <a:rPr lang="en-US" dirty="0" err="1"/>
              <a:t>nenaden</a:t>
            </a:r>
            <a:r>
              <a:rPr lang="en-US" dirty="0"/>
              <a:t>, </a:t>
            </a:r>
            <a:r>
              <a:rPr lang="en-US" dirty="0" err="1"/>
              <a:t>če</a:t>
            </a:r>
            <a:r>
              <a:rPr lang="en-US" dirty="0"/>
              <a:t> mu ne </a:t>
            </a:r>
            <a:r>
              <a:rPr lang="en-US" dirty="0" err="1"/>
              <a:t>posvetimo</a:t>
            </a:r>
            <a:r>
              <a:rPr lang="en-US" dirty="0"/>
              <a:t> </a:t>
            </a:r>
            <a:r>
              <a:rPr lang="en-US" dirty="0" err="1"/>
              <a:t>potrebne</a:t>
            </a:r>
            <a:r>
              <a:rPr lang="en-US" dirty="0"/>
              <a:t> </a:t>
            </a:r>
            <a:r>
              <a:rPr lang="en-US" dirty="0" err="1"/>
              <a:t>pozornosti</a:t>
            </a:r>
            <a:endParaRPr lang="sl-SI" dirty="0"/>
          </a:p>
          <a:p>
            <a:pPr lvl="0"/>
            <a:r>
              <a:rPr lang="en-US" dirty="0" err="1"/>
              <a:t>Čeprav</a:t>
            </a:r>
            <a:r>
              <a:rPr lang="en-US" dirty="0"/>
              <a:t> je </a:t>
            </a:r>
            <a:r>
              <a:rPr lang="en-US" dirty="0" err="1"/>
              <a:t>vstop</a:t>
            </a:r>
            <a:r>
              <a:rPr lang="en-US" dirty="0"/>
              <a:t> v </a:t>
            </a:r>
            <a:r>
              <a:rPr lang="en-US" dirty="0" err="1"/>
              <a:t>šolo</a:t>
            </a:r>
            <a:r>
              <a:rPr lang="en-US" dirty="0"/>
              <a:t> </a:t>
            </a:r>
            <a:r>
              <a:rPr lang="en-US" dirty="0" err="1"/>
              <a:t>odvisen</a:t>
            </a:r>
            <a:r>
              <a:rPr lang="en-US" dirty="0"/>
              <a:t> </a:t>
            </a:r>
            <a:r>
              <a:rPr lang="en-US" dirty="0" err="1"/>
              <a:t>predvsem</a:t>
            </a:r>
            <a:r>
              <a:rPr lang="en-US" dirty="0"/>
              <a:t> od </a:t>
            </a:r>
            <a:r>
              <a:rPr lang="en-US" dirty="0" err="1"/>
              <a:t>otroka</a:t>
            </a:r>
            <a:r>
              <a:rPr lang="en-US" dirty="0"/>
              <a:t> in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zrelosti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šolo</a:t>
            </a:r>
            <a:r>
              <a:rPr lang="en-US" dirty="0"/>
              <a:t>, pa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starši</a:t>
            </a:r>
            <a:r>
              <a:rPr lang="en-US" dirty="0"/>
              <a:t> </a:t>
            </a:r>
            <a:r>
              <a:rPr lang="en-US" dirty="0" err="1"/>
              <a:t>pomembno</a:t>
            </a:r>
            <a:r>
              <a:rPr lang="en-US" dirty="0"/>
              <a:t> </a:t>
            </a:r>
            <a:r>
              <a:rPr lang="en-US" dirty="0" err="1"/>
              <a:t>vplivajo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to, da </a:t>
            </a:r>
            <a:r>
              <a:rPr lang="en-US" dirty="0" err="1"/>
              <a:t>otrok</a:t>
            </a:r>
            <a:r>
              <a:rPr lang="en-US" dirty="0"/>
              <a:t> do </a:t>
            </a:r>
            <a:r>
              <a:rPr lang="en-US" dirty="0" err="1" smtClean="0"/>
              <a:t>šole</a:t>
            </a:r>
            <a:r>
              <a:rPr lang="sl-SI" dirty="0"/>
              <a:t> </a:t>
            </a:r>
            <a:r>
              <a:rPr lang="en-US" dirty="0" err="1" smtClean="0"/>
              <a:t>razvije</a:t>
            </a:r>
            <a:r>
              <a:rPr lang="en-US" dirty="0"/>
              <a:t> </a:t>
            </a:r>
            <a:r>
              <a:rPr lang="en-US" b="1" dirty="0" err="1"/>
              <a:t>naklonjen</a:t>
            </a:r>
            <a:r>
              <a:rPr lang="en-US" dirty="0"/>
              <a:t> in </a:t>
            </a:r>
            <a:r>
              <a:rPr lang="en-US" b="1" dirty="0" err="1"/>
              <a:t>pozitiven</a:t>
            </a:r>
            <a:r>
              <a:rPr lang="en-US" b="1" dirty="0"/>
              <a:t> </a:t>
            </a:r>
            <a:r>
              <a:rPr lang="en-US" b="1" dirty="0" err="1" smtClean="0"/>
              <a:t>odnos</a:t>
            </a:r>
            <a:endParaRPr lang="sl-SI" dirty="0"/>
          </a:p>
          <a:p>
            <a:pPr lvl="0"/>
            <a:r>
              <a:rPr lang="en-US" dirty="0" err="1"/>
              <a:t>Pomembno</a:t>
            </a:r>
            <a:r>
              <a:rPr lang="en-US" dirty="0"/>
              <a:t> je dobro </a:t>
            </a:r>
            <a:r>
              <a:rPr lang="en-US" dirty="0" err="1"/>
              <a:t>sodelovanje</a:t>
            </a:r>
            <a:r>
              <a:rPr lang="en-US" dirty="0"/>
              <a:t> med </a:t>
            </a:r>
            <a:r>
              <a:rPr lang="en-US" dirty="0" err="1"/>
              <a:t>šolo</a:t>
            </a:r>
            <a:r>
              <a:rPr lang="en-US" dirty="0"/>
              <a:t>, </a:t>
            </a:r>
            <a:r>
              <a:rPr lang="en-US" dirty="0" err="1"/>
              <a:t>vrtcem</a:t>
            </a:r>
            <a:r>
              <a:rPr lang="en-US" dirty="0"/>
              <a:t> in </a:t>
            </a:r>
            <a:r>
              <a:rPr lang="en-US" dirty="0" err="1"/>
              <a:t>družino</a:t>
            </a:r>
            <a:endParaRPr lang="sl-SI" dirty="0"/>
          </a:p>
          <a:p>
            <a:pPr rtl="0"/>
            <a:endParaRPr lang="sl-SI" dirty="0"/>
          </a:p>
        </p:txBody>
      </p:sp>
      <p:pic>
        <p:nvPicPr>
          <p:cNvPr id="7" name="Označba mesta slike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r="2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2" b="7582"/>
          <a:stretch>
            <a:fillRect/>
          </a:stretch>
        </p:blipFill>
        <p:spPr/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600056" y="2245994"/>
            <a:ext cx="4320480" cy="291119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V </a:t>
            </a:r>
            <a:r>
              <a:rPr lang="en-US" dirty="0" err="1"/>
              <a:t>zadnjih</a:t>
            </a:r>
            <a:r>
              <a:rPr lang="en-US" dirty="0"/>
              <a:t> </a:t>
            </a:r>
            <a:r>
              <a:rPr lang="en-US" dirty="0" err="1"/>
              <a:t>tednih</a:t>
            </a:r>
            <a:r>
              <a:rPr lang="en-US" dirty="0"/>
              <a:t> </a:t>
            </a:r>
            <a:r>
              <a:rPr lang="en-US" dirty="0" err="1"/>
              <a:t>poletja</a:t>
            </a:r>
            <a:r>
              <a:rPr lang="en-US" dirty="0"/>
              <a:t> se </a:t>
            </a:r>
            <a:r>
              <a:rPr lang="en-US" dirty="0" err="1"/>
              <a:t>otroci</a:t>
            </a:r>
            <a:r>
              <a:rPr lang="en-US" dirty="0"/>
              <a:t> </a:t>
            </a:r>
            <a:r>
              <a:rPr lang="en-US" dirty="0" err="1"/>
              <a:t>počutijo</a:t>
            </a:r>
            <a:r>
              <a:rPr lang="en-US" dirty="0"/>
              <a:t> </a:t>
            </a:r>
            <a:r>
              <a:rPr lang="en-US" dirty="0" err="1"/>
              <a:t>vznemirjeni</a:t>
            </a:r>
            <a:r>
              <a:rPr lang="en-US" dirty="0"/>
              <a:t> in </a:t>
            </a:r>
            <a:r>
              <a:rPr lang="en-US" dirty="0" err="1"/>
              <a:t>hkrati</a:t>
            </a:r>
            <a:r>
              <a:rPr lang="en-US" dirty="0"/>
              <a:t> </a:t>
            </a:r>
            <a:r>
              <a:rPr lang="en-US" dirty="0" err="1"/>
              <a:t>zaskrbljeni</a:t>
            </a:r>
            <a:r>
              <a:rPr lang="en-US" dirty="0"/>
              <a:t> </a:t>
            </a:r>
            <a:r>
              <a:rPr lang="en-US" dirty="0" err="1"/>
              <a:t>zaradi</a:t>
            </a:r>
            <a:r>
              <a:rPr lang="en-US" dirty="0"/>
              <a:t> </a:t>
            </a:r>
            <a:r>
              <a:rPr lang="en-US" dirty="0" err="1"/>
              <a:t>vstopa</a:t>
            </a:r>
            <a:r>
              <a:rPr lang="en-US" dirty="0"/>
              <a:t> v </a:t>
            </a:r>
            <a:r>
              <a:rPr lang="en-US" dirty="0" err="1"/>
              <a:t>šolo</a:t>
            </a:r>
            <a:r>
              <a:rPr lang="en-US" dirty="0"/>
              <a:t> </a:t>
            </a:r>
            <a:endParaRPr lang="sl-SI" dirty="0"/>
          </a:p>
          <a:p>
            <a:pPr lvl="0"/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vstopom</a:t>
            </a:r>
            <a:r>
              <a:rPr lang="en-US" dirty="0"/>
              <a:t> v </a:t>
            </a:r>
            <a:r>
              <a:rPr lang="en-US" dirty="0" err="1"/>
              <a:t>šolo</a:t>
            </a:r>
            <a:r>
              <a:rPr lang="en-US" dirty="0"/>
              <a:t> </a:t>
            </a:r>
            <a:r>
              <a:rPr lang="en-US" dirty="0" err="1"/>
              <a:t>otroka</a:t>
            </a:r>
            <a:r>
              <a:rPr lang="en-US" dirty="0"/>
              <a:t> </a:t>
            </a:r>
            <a:r>
              <a:rPr lang="en-US" dirty="0" err="1"/>
              <a:t>nikar</a:t>
            </a:r>
            <a:r>
              <a:rPr lang="en-US" dirty="0"/>
              <a:t> ne </a:t>
            </a:r>
            <a:r>
              <a:rPr lang="en-US" dirty="0" err="1"/>
              <a:t>strašite</a:t>
            </a:r>
            <a:r>
              <a:rPr lang="en-US" dirty="0"/>
              <a:t> s </a:t>
            </a:r>
            <a:r>
              <a:rPr lang="en-US" dirty="0" err="1"/>
              <a:t>šolo</a:t>
            </a:r>
            <a:r>
              <a:rPr lang="en-US" dirty="0"/>
              <a:t> (</a:t>
            </a:r>
            <a:r>
              <a:rPr lang="en-US" dirty="0" err="1"/>
              <a:t>na</a:t>
            </a:r>
            <a:r>
              <a:rPr lang="en-US" dirty="0"/>
              <a:t> primer;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bodo</a:t>
            </a:r>
            <a:r>
              <a:rPr lang="en-US" dirty="0"/>
              <a:t> </a:t>
            </a:r>
            <a:r>
              <a:rPr lang="en-US" dirty="0" err="1"/>
              <a:t>stroga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), </a:t>
            </a:r>
            <a:r>
              <a:rPr lang="en-US" dirty="0" err="1"/>
              <a:t>hkrati</a:t>
            </a:r>
            <a:r>
              <a:rPr lang="en-US" dirty="0"/>
              <a:t> pa mu je ne </a:t>
            </a:r>
            <a:r>
              <a:rPr lang="en-US" dirty="0" err="1"/>
              <a:t>idealizirajte</a:t>
            </a:r>
            <a:r>
              <a:rPr lang="en-US" dirty="0"/>
              <a:t> (</a:t>
            </a:r>
            <a:r>
              <a:rPr lang="en-US" dirty="0" err="1"/>
              <a:t>na</a:t>
            </a:r>
            <a:r>
              <a:rPr lang="en-US" dirty="0"/>
              <a:t> primer;  da </a:t>
            </a:r>
            <a:r>
              <a:rPr lang="en-US" dirty="0" err="1"/>
              <a:t>bodo</a:t>
            </a:r>
            <a:r>
              <a:rPr lang="en-US" dirty="0"/>
              <a:t> </a:t>
            </a:r>
            <a:r>
              <a:rPr lang="en-US" dirty="0" err="1"/>
              <a:t>vsi</a:t>
            </a:r>
            <a:r>
              <a:rPr lang="en-US" dirty="0"/>
              <a:t> </a:t>
            </a:r>
            <a:r>
              <a:rPr lang="en-US" dirty="0" err="1"/>
              <a:t>prijazni</a:t>
            </a:r>
            <a:r>
              <a:rPr lang="en-US" dirty="0"/>
              <a:t> in se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skoraj</a:t>
            </a:r>
            <a:r>
              <a:rPr lang="en-US" dirty="0"/>
              <a:t> </a:t>
            </a:r>
            <a:r>
              <a:rPr lang="en-US" dirty="0" err="1"/>
              <a:t>ves</a:t>
            </a:r>
            <a:r>
              <a:rPr lang="en-US" dirty="0"/>
              <a:t> </a:t>
            </a:r>
            <a:r>
              <a:rPr lang="en-US" dirty="0" err="1"/>
              <a:t>čas</a:t>
            </a:r>
            <a:r>
              <a:rPr lang="en-US" dirty="0"/>
              <a:t> </a:t>
            </a:r>
            <a:r>
              <a:rPr lang="en-US" dirty="0" err="1"/>
              <a:t>igral</a:t>
            </a:r>
            <a:r>
              <a:rPr lang="en-US" dirty="0" smtClean="0"/>
              <a:t>)</a:t>
            </a:r>
            <a:endParaRPr lang="sl-SI" dirty="0"/>
          </a:p>
          <a:p>
            <a:pPr lvl="0"/>
            <a:r>
              <a:rPr lang="en-US" dirty="0" err="1"/>
              <a:t>Vstop</a:t>
            </a:r>
            <a:r>
              <a:rPr lang="en-US" dirty="0"/>
              <a:t> v </a:t>
            </a:r>
            <a:r>
              <a:rPr lang="en-US" dirty="0" err="1"/>
              <a:t>šolo</a:t>
            </a:r>
            <a:r>
              <a:rPr lang="en-US" dirty="0"/>
              <a:t> </a:t>
            </a:r>
            <a:r>
              <a:rPr lang="en-US" dirty="0" err="1"/>
              <a:t>doživljajte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običajen</a:t>
            </a:r>
            <a:r>
              <a:rPr lang="en-US" dirty="0"/>
              <a:t> </a:t>
            </a:r>
            <a:r>
              <a:rPr lang="en-US" dirty="0" err="1"/>
              <a:t>dogodek</a:t>
            </a:r>
            <a:r>
              <a:rPr lang="en-US" dirty="0"/>
              <a:t> 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7096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2" y="1916831"/>
            <a:ext cx="5071928" cy="2840279"/>
          </a:xfr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600056" y="2245994"/>
            <a:ext cx="4536504" cy="2839189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err="1"/>
              <a:t>Šolo</a:t>
            </a:r>
            <a:r>
              <a:rPr lang="en-US" dirty="0"/>
              <a:t> mu </a:t>
            </a:r>
            <a:r>
              <a:rPr lang="en-US" dirty="0" err="1"/>
              <a:t>poskušajte</a:t>
            </a:r>
            <a:r>
              <a:rPr lang="en-US" dirty="0"/>
              <a:t> </a:t>
            </a:r>
            <a:r>
              <a:rPr lang="en-US" dirty="0" err="1"/>
              <a:t>predstaviti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kraj</a:t>
            </a:r>
            <a:r>
              <a:rPr lang="en-US" dirty="0"/>
              <a:t>, </a:t>
            </a:r>
            <a:r>
              <a:rPr lang="en-US" dirty="0" err="1"/>
              <a:t>kjer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raziskuje</a:t>
            </a:r>
            <a:r>
              <a:rPr lang="en-US" dirty="0"/>
              <a:t>, se </a:t>
            </a:r>
            <a:r>
              <a:rPr lang="en-US" dirty="0" err="1"/>
              <a:t>uči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stvari</a:t>
            </a:r>
            <a:r>
              <a:rPr lang="en-US" dirty="0"/>
              <a:t> in </a:t>
            </a:r>
            <a:r>
              <a:rPr lang="en-US" dirty="0" err="1"/>
              <a:t>spoznava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prijatelje</a:t>
            </a:r>
            <a:r>
              <a:rPr lang="en-US" dirty="0"/>
              <a:t>. </a:t>
            </a:r>
            <a:r>
              <a:rPr lang="en-US" dirty="0" err="1"/>
              <a:t>Priporočljivo</a:t>
            </a:r>
            <a:r>
              <a:rPr lang="en-US" dirty="0"/>
              <a:t> je, da se z </a:t>
            </a:r>
            <a:r>
              <a:rPr lang="en-US" dirty="0" err="1"/>
              <a:t>otrokom</a:t>
            </a:r>
            <a:r>
              <a:rPr lang="en-US" dirty="0"/>
              <a:t> </a:t>
            </a:r>
            <a:r>
              <a:rPr lang="en-US" dirty="0" err="1"/>
              <a:t>pogovorite</a:t>
            </a:r>
            <a:r>
              <a:rPr lang="en-US" dirty="0"/>
              <a:t>, </a:t>
            </a:r>
            <a:r>
              <a:rPr lang="en-US" dirty="0" err="1"/>
              <a:t>kaj</a:t>
            </a:r>
            <a:r>
              <a:rPr lang="en-US" dirty="0"/>
              <a:t> on </a:t>
            </a:r>
            <a:r>
              <a:rPr lang="en-US" dirty="0" err="1"/>
              <a:t>pričakuje</a:t>
            </a:r>
            <a:r>
              <a:rPr lang="en-US" dirty="0"/>
              <a:t> od </a:t>
            </a:r>
            <a:r>
              <a:rPr lang="en-US" dirty="0" err="1"/>
              <a:t>šole</a:t>
            </a:r>
            <a:r>
              <a:rPr lang="en-US" dirty="0"/>
              <a:t> – </a:t>
            </a:r>
            <a:r>
              <a:rPr lang="en-US" dirty="0" err="1"/>
              <a:t>česa</a:t>
            </a:r>
            <a:r>
              <a:rPr lang="en-US" dirty="0"/>
              <a:t> se </a:t>
            </a:r>
            <a:r>
              <a:rPr lang="en-US" dirty="0" err="1"/>
              <a:t>veseli</a:t>
            </a:r>
            <a:r>
              <a:rPr lang="en-US" dirty="0"/>
              <a:t>, </a:t>
            </a:r>
            <a:r>
              <a:rPr lang="en-US" dirty="0" err="1"/>
              <a:t>kaj</a:t>
            </a:r>
            <a:r>
              <a:rPr lang="en-US" dirty="0"/>
              <a:t> </a:t>
            </a:r>
            <a:r>
              <a:rPr lang="en-US" dirty="0" err="1"/>
              <a:t>misli</a:t>
            </a:r>
            <a:r>
              <a:rPr lang="en-US" dirty="0"/>
              <a:t>, da </a:t>
            </a:r>
            <a:r>
              <a:rPr lang="en-US" dirty="0" err="1"/>
              <a:t>bodo</a:t>
            </a:r>
            <a:r>
              <a:rPr lang="en-US" dirty="0"/>
              <a:t> </a:t>
            </a:r>
            <a:r>
              <a:rPr lang="en-US" dirty="0" err="1"/>
              <a:t>počeli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kaj</a:t>
            </a:r>
            <a:r>
              <a:rPr lang="en-US" dirty="0"/>
              <a:t> </a:t>
            </a:r>
            <a:r>
              <a:rPr lang="en-US" dirty="0" err="1"/>
              <a:t>skrbi</a:t>
            </a:r>
            <a:r>
              <a:rPr lang="en-US" dirty="0"/>
              <a:t> …</a:t>
            </a:r>
            <a:endParaRPr lang="sl-SI" dirty="0"/>
          </a:p>
          <a:p>
            <a:pPr lvl="0"/>
            <a:r>
              <a:rPr lang="en-US" dirty="0" err="1"/>
              <a:t>Pomembno</a:t>
            </a:r>
            <a:r>
              <a:rPr lang="en-US" dirty="0"/>
              <a:t> je, da </a:t>
            </a:r>
            <a:r>
              <a:rPr lang="en-US" dirty="0" err="1"/>
              <a:t>otrok</a:t>
            </a:r>
            <a:r>
              <a:rPr lang="en-US" dirty="0"/>
              <a:t> </a:t>
            </a:r>
            <a:r>
              <a:rPr lang="en-US" dirty="0" err="1"/>
              <a:t>prestopi</a:t>
            </a:r>
            <a:r>
              <a:rPr lang="en-US" dirty="0"/>
              <a:t> </a:t>
            </a:r>
            <a:r>
              <a:rPr lang="en-US" dirty="0" err="1"/>
              <a:t>šolski</a:t>
            </a:r>
            <a:r>
              <a:rPr lang="en-US" dirty="0"/>
              <a:t> </a:t>
            </a:r>
            <a:r>
              <a:rPr lang="en-US" dirty="0" err="1"/>
              <a:t>prag</a:t>
            </a:r>
            <a:r>
              <a:rPr lang="en-US" dirty="0"/>
              <a:t> z </a:t>
            </a:r>
            <a:r>
              <a:rPr lang="en-US" dirty="0" err="1"/>
              <a:t>realnimi</a:t>
            </a:r>
            <a:r>
              <a:rPr lang="en-US" dirty="0"/>
              <a:t> </a:t>
            </a:r>
            <a:r>
              <a:rPr lang="en-US" dirty="0" err="1"/>
              <a:t>pričakovanji</a:t>
            </a:r>
            <a:r>
              <a:rPr lang="en-US" dirty="0"/>
              <a:t>, </a:t>
            </a:r>
            <a:r>
              <a:rPr lang="en-US" dirty="0" err="1"/>
              <a:t>hkrati</a:t>
            </a:r>
            <a:r>
              <a:rPr lang="en-US" dirty="0"/>
              <a:t> pa </a:t>
            </a:r>
            <a:r>
              <a:rPr lang="en-US" dirty="0" err="1"/>
              <a:t>opogumljen</a:t>
            </a:r>
            <a:r>
              <a:rPr lang="en-US" dirty="0"/>
              <a:t>, da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šolo</a:t>
            </a:r>
            <a:r>
              <a:rPr lang="en-US" dirty="0"/>
              <a:t> </a:t>
            </a:r>
            <a:r>
              <a:rPr lang="en-US" dirty="0" err="1"/>
              <a:t>zlahka</a:t>
            </a:r>
            <a:r>
              <a:rPr lang="en-US" dirty="0"/>
              <a:t> </a:t>
            </a:r>
            <a:r>
              <a:rPr lang="en-US" dirty="0" err="1"/>
              <a:t>obvladal</a:t>
            </a:r>
            <a:r>
              <a:rPr lang="en-US" dirty="0"/>
              <a:t> in da se </a:t>
            </a:r>
            <a:r>
              <a:rPr lang="en-US" dirty="0" err="1"/>
              <a:t>lahko</a:t>
            </a:r>
            <a:r>
              <a:rPr lang="en-US" dirty="0"/>
              <a:t> v </a:t>
            </a:r>
            <a:r>
              <a:rPr lang="en-US" dirty="0" err="1"/>
              <a:t>primeru</a:t>
            </a:r>
            <a:r>
              <a:rPr lang="en-US" dirty="0"/>
              <a:t> </a:t>
            </a:r>
            <a:r>
              <a:rPr lang="en-US" dirty="0" err="1"/>
              <a:t>stisk</a:t>
            </a:r>
            <a:r>
              <a:rPr lang="en-US" dirty="0"/>
              <a:t> </a:t>
            </a:r>
            <a:r>
              <a:rPr lang="en-US" dirty="0" err="1"/>
              <a:t>vedno</a:t>
            </a:r>
            <a:r>
              <a:rPr lang="en-US" dirty="0"/>
              <a:t> </a:t>
            </a:r>
            <a:r>
              <a:rPr lang="en-US" dirty="0" err="1"/>
              <a:t>obrne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vas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3422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Označba mest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687556"/>
            <a:ext cx="4968552" cy="3323690"/>
          </a:xfr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456040" y="1628800"/>
            <a:ext cx="5256584" cy="3528391"/>
          </a:xfrm>
        </p:spPr>
        <p:txBody>
          <a:bodyPr>
            <a:normAutofit/>
          </a:bodyPr>
          <a:lstStyle/>
          <a:p>
            <a:pPr lvl="0"/>
            <a:r>
              <a:rPr lang="sl-SI" dirty="0" smtClean="0"/>
              <a:t>Ključno je</a:t>
            </a:r>
            <a:r>
              <a:rPr lang="en-US" dirty="0" smtClean="0"/>
              <a:t>, </a:t>
            </a:r>
            <a:r>
              <a:rPr lang="en-US" dirty="0"/>
              <a:t>da </a:t>
            </a:r>
            <a:r>
              <a:rPr lang="en-US" dirty="0" err="1"/>
              <a:t>otroku</a:t>
            </a:r>
            <a:r>
              <a:rPr lang="en-US" dirty="0"/>
              <a:t> </a:t>
            </a:r>
            <a:r>
              <a:rPr lang="en-US" dirty="0" err="1"/>
              <a:t>takoj</a:t>
            </a:r>
            <a:r>
              <a:rPr lang="en-US" dirty="0"/>
              <a:t> </a:t>
            </a:r>
            <a:r>
              <a:rPr lang="en-US" dirty="0" err="1"/>
              <a:t>ob</a:t>
            </a:r>
            <a:r>
              <a:rPr lang="en-US" dirty="0"/>
              <a:t> </a:t>
            </a:r>
            <a:r>
              <a:rPr lang="en-US" dirty="0" err="1"/>
              <a:t>začetku</a:t>
            </a:r>
            <a:r>
              <a:rPr lang="en-US" dirty="0"/>
              <a:t> </a:t>
            </a:r>
            <a:r>
              <a:rPr lang="en-US" dirty="0" err="1"/>
              <a:t>šolskega</a:t>
            </a:r>
            <a:r>
              <a:rPr lang="en-US" dirty="0"/>
              <a:t> </a:t>
            </a:r>
            <a:r>
              <a:rPr lang="en-US" dirty="0" err="1"/>
              <a:t>leta</a:t>
            </a:r>
            <a:r>
              <a:rPr lang="en-US" dirty="0"/>
              <a:t> </a:t>
            </a:r>
            <a:r>
              <a:rPr lang="en-US" dirty="0" err="1"/>
              <a:t>poskušate</a:t>
            </a:r>
            <a:r>
              <a:rPr lang="en-US" dirty="0"/>
              <a:t> </a:t>
            </a:r>
            <a:r>
              <a:rPr lang="en-US" dirty="0" err="1"/>
              <a:t>doma</a:t>
            </a:r>
            <a:r>
              <a:rPr lang="en-US" dirty="0"/>
              <a:t> </a:t>
            </a:r>
            <a:r>
              <a:rPr lang="en-US" dirty="0" err="1"/>
              <a:t>vzpostaviti</a:t>
            </a:r>
            <a:r>
              <a:rPr lang="en-US" dirty="0"/>
              <a:t> </a:t>
            </a:r>
            <a:r>
              <a:rPr lang="en-US" dirty="0" err="1"/>
              <a:t>šolsko</a:t>
            </a:r>
            <a:r>
              <a:rPr lang="en-US" dirty="0"/>
              <a:t> </a:t>
            </a:r>
            <a:r>
              <a:rPr lang="en-US" dirty="0" err="1"/>
              <a:t>rutino</a:t>
            </a:r>
            <a:r>
              <a:rPr lang="en-US" dirty="0"/>
              <a:t>. </a:t>
            </a:r>
            <a:r>
              <a:rPr lang="en-US" dirty="0" err="1"/>
              <a:t>Slednja</a:t>
            </a:r>
            <a:r>
              <a:rPr lang="en-US" dirty="0"/>
              <a:t> </a:t>
            </a:r>
            <a:r>
              <a:rPr lang="en-US" dirty="0" err="1"/>
              <a:t>obsega</a:t>
            </a:r>
            <a:r>
              <a:rPr lang="en-US" dirty="0"/>
              <a:t> </a:t>
            </a:r>
            <a:r>
              <a:rPr lang="en-US" dirty="0" err="1"/>
              <a:t>primerne</a:t>
            </a:r>
            <a:r>
              <a:rPr lang="en-US" dirty="0"/>
              <a:t> </a:t>
            </a:r>
            <a:r>
              <a:rPr lang="en-US" dirty="0" err="1"/>
              <a:t>spalne</a:t>
            </a:r>
            <a:r>
              <a:rPr lang="en-US" dirty="0"/>
              <a:t> </a:t>
            </a:r>
            <a:r>
              <a:rPr lang="en-US" dirty="0" err="1"/>
              <a:t>navade</a:t>
            </a:r>
            <a:r>
              <a:rPr lang="en-US" dirty="0"/>
              <a:t> (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pravočasen</a:t>
            </a:r>
            <a:r>
              <a:rPr lang="en-US" dirty="0"/>
              <a:t> </a:t>
            </a:r>
            <a:r>
              <a:rPr lang="en-US" dirty="0" err="1"/>
              <a:t>odhod</a:t>
            </a:r>
            <a:r>
              <a:rPr lang="en-US" dirty="0"/>
              <a:t> v </a:t>
            </a:r>
            <a:r>
              <a:rPr lang="en-US" dirty="0" err="1"/>
              <a:t>posteljo</a:t>
            </a:r>
            <a:r>
              <a:rPr lang="en-US" dirty="0"/>
              <a:t> in </a:t>
            </a:r>
            <a:r>
              <a:rPr lang="en-US" dirty="0" err="1"/>
              <a:t>zgodnje</a:t>
            </a:r>
            <a:r>
              <a:rPr lang="en-US" dirty="0"/>
              <a:t> </a:t>
            </a:r>
            <a:r>
              <a:rPr lang="en-US" dirty="0" err="1"/>
              <a:t>vstajanje</a:t>
            </a:r>
            <a:r>
              <a:rPr lang="en-US" dirty="0"/>
              <a:t>), </a:t>
            </a:r>
            <a:r>
              <a:rPr lang="en-US" dirty="0" err="1"/>
              <a:t>zagotovljene</a:t>
            </a:r>
            <a:r>
              <a:rPr lang="en-US" dirty="0"/>
              <a:t> in </a:t>
            </a:r>
            <a:r>
              <a:rPr lang="en-US" dirty="0" err="1"/>
              <a:t>kakovostne</a:t>
            </a:r>
            <a:r>
              <a:rPr lang="en-US" dirty="0"/>
              <a:t> </a:t>
            </a:r>
            <a:r>
              <a:rPr lang="en-US" dirty="0" err="1"/>
              <a:t>obroke</a:t>
            </a:r>
            <a:r>
              <a:rPr lang="en-US" dirty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/>
              <a:t>vsaj</a:t>
            </a:r>
            <a:r>
              <a:rPr lang="en-US" dirty="0"/>
              <a:t> 1 </a:t>
            </a:r>
            <a:r>
              <a:rPr lang="en-US" dirty="0" err="1"/>
              <a:t>uro</a:t>
            </a:r>
            <a:r>
              <a:rPr lang="en-US" dirty="0"/>
              <a:t> </a:t>
            </a:r>
            <a:r>
              <a:rPr lang="en-US" dirty="0" err="1"/>
              <a:t>telesne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dan.</a:t>
            </a:r>
            <a:endParaRPr lang="sl-SI" dirty="0"/>
          </a:p>
          <a:p>
            <a:pPr lvl="0"/>
            <a:r>
              <a:rPr lang="en-US" dirty="0"/>
              <a:t>Eden </a:t>
            </a:r>
            <a:r>
              <a:rPr lang="en-US" dirty="0" err="1"/>
              <a:t>izmed</a:t>
            </a:r>
            <a:r>
              <a:rPr lang="en-US" dirty="0"/>
              <a:t> </a:t>
            </a:r>
            <a:r>
              <a:rPr lang="en-US" dirty="0" err="1"/>
              <a:t>največjih</a:t>
            </a:r>
            <a:r>
              <a:rPr lang="en-US" dirty="0"/>
              <a:t> </a:t>
            </a:r>
            <a:r>
              <a:rPr lang="en-US" dirty="0" err="1"/>
              <a:t>preskokov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naj</a:t>
            </a:r>
            <a:r>
              <a:rPr lang="en-US" dirty="0"/>
              <a:t> bi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starši</a:t>
            </a:r>
            <a:r>
              <a:rPr lang="en-US" dirty="0"/>
              <a:t> </a:t>
            </a:r>
            <a:r>
              <a:rPr lang="en-US" dirty="0" err="1"/>
              <a:t>naredili</a:t>
            </a:r>
            <a:r>
              <a:rPr lang="en-US" dirty="0"/>
              <a:t> </a:t>
            </a:r>
            <a:r>
              <a:rPr lang="en-US" dirty="0" err="1"/>
              <a:t>ob</a:t>
            </a:r>
            <a:r>
              <a:rPr lang="en-US" dirty="0"/>
              <a:t> </a:t>
            </a:r>
            <a:r>
              <a:rPr lang="en-US" dirty="0" err="1"/>
              <a:t>otrokovem</a:t>
            </a:r>
            <a:r>
              <a:rPr lang="en-US" dirty="0"/>
              <a:t> </a:t>
            </a:r>
            <a:r>
              <a:rPr lang="en-US" dirty="0" err="1"/>
              <a:t>vstopu</a:t>
            </a:r>
            <a:r>
              <a:rPr lang="en-US" dirty="0"/>
              <a:t> v </a:t>
            </a:r>
            <a:r>
              <a:rPr lang="en-US" dirty="0" err="1"/>
              <a:t>šolo</a:t>
            </a:r>
            <a:r>
              <a:rPr lang="en-US" dirty="0"/>
              <a:t>, je </a:t>
            </a:r>
            <a:r>
              <a:rPr lang="en-US" dirty="0" err="1"/>
              <a:t>pustiti</a:t>
            </a:r>
            <a:r>
              <a:rPr lang="en-US" dirty="0"/>
              <a:t>, da </a:t>
            </a:r>
            <a:r>
              <a:rPr lang="en-US" dirty="0" err="1"/>
              <a:t>otrok</a:t>
            </a:r>
            <a:r>
              <a:rPr lang="en-US" dirty="0"/>
              <a:t> </a:t>
            </a:r>
            <a:r>
              <a:rPr lang="en-US" dirty="0" err="1"/>
              <a:t>postane</a:t>
            </a:r>
            <a:r>
              <a:rPr lang="en-US" dirty="0"/>
              <a:t> </a:t>
            </a:r>
            <a:r>
              <a:rPr lang="en-US" dirty="0" err="1"/>
              <a:t>samostojen</a:t>
            </a:r>
            <a:r>
              <a:rPr lang="en-US" dirty="0"/>
              <a:t> in </a:t>
            </a:r>
            <a:r>
              <a:rPr lang="en-US" dirty="0" err="1"/>
              <a:t>odgovoren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šolsko</a:t>
            </a:r>
            <a:r>
              <a:rPr lang="en-US" dirty="0"/>
              <a:t> </a:t>
            </a:r>
            <a:r>
              <a:rPr lang="en-US" dirty="0" err="1"/>
              <a:t>delo</a:t>
            </a:r>
            <a:r>
              <a:rPr lang="en-US" dirty="0"/>
              <a:t>/</a:t>
            </a:r>
            <a:r>
              <a:rPr lang="en-US" dirty="0" err="1"/>
              <a:t>uspeh</a:t>
            </a:r>
            <a:r>
              <a:rPr lang="en-US" dirty="0"/>
              <a:t>. </a:t>
            </a:r>
            <a:r>
              <a:rPr lang="sl-SI" dirty="0" smtClean="0"/>
              <a:t>Ena </a:t>
            </a:r>
            <a:r>
              <a:rPr lang="en-US" dirty="0" err="1" smtClean="0"/>
              <a:t>izmed</a:t>
            </a:r>
            <a:r>
              <a:rPr lang="en-US" dirty="0" smtClean="0"/>
              <a:t> </a:t>
            </a:r>
            <a:r>
              <a:rPr lang="en-US" dirty="0" err="1"/>
              <a:t>pomembnih</a:t>
            </a:r>
            <a:r>
              <a:rPr lang="en-US" dirty="0"/>
              <a:t> </a:t>
            </a:r>
            <a:r>
              <a:rPr lang="en-US" dirty="0" err="1"/>
              <a:t>veščin</a:t>
            </a:r>
            <a:r>
              <a:rPr lang="en-US" dirty="0"/>
              <a:t> </a:t>
            </a:r>
            <a:r>
              <a:rPr lang="sl-SI" dirty="0" smtClean="0"/>
              <a:t>je</a:t>
            </a:r>
            <a:r>
              <a:rPr lang="en-US" dirty="0" smtClean="0"/>
              <a:t> </a:t>
            </a:r>
            <a:r>
              <a:rPr lang="en-US" dirty="0" err="1" smtClean="0"/>
              <a:t>zavedanje</a:t>
            </a:r>
            <a:r>
              <a:rPr lang="en-US" dirty="0"/>
              <a:t>, da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vsaka</a:t>
            </a:r>
            <a:r>
              <a:rPr lang="en-US" dirty="0"/>
              <a:t> </a:t>
            </a:r>
            <a:r>
              <a:rPr lang="en-US" dirty="0" err="1"/>
              <a:t>moja</a:t>
            </a:r>
            <a:r>
              <a:rPr lang="en-US" dirty="0"/>
              <a:t> </a:t>
            </a:r>
            <a:r>
              <a:rPr lang="en-US" dirty="0" err="1"/>
              <a:t>odločitev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vedenje</a:t>
            </a:r>
            <a:r>
              <a:rPr lang="en-US" dirty="0"/>
              <a:t> </a:t>
            </a:r>
            <a:r>
              <a:rPr lang="en-US" dirty="0" err="1"/>
              <a:t>posledice</a:t>
            </a:r>
            <a:r>
              <a:rPr lang="en-US" dirty="0"/>
              <a:t>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katere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odgovoren</a:t>
            </a:r>
            <a:r>
              <a:rPr lang="en-US" dirty="0"/>
              <a:t> </a:t>
            </a:r>
            <a:r>
              <a:rPr lang="en-US" dirty="0" err="1"/>
              <a:t>sam.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106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3" b="12033"/>
          <a:stretch>
            <a:fillRect/>
          </a:stretch>
        </p:blipFill>
        <p:spPr>
          <a:xfrm>
            <a:off x="911424" y="1772816"/>
            <a:ext cx="5372887" cy="3039214"/>
          </a:xfr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84032" y="1874520"/>
            <a:ext cx="4824536" cy="3210663"/>
          </a:xfrm>
        </p:spPr>
        <p:txBody>
          <a:bodyPr>
            <a:normAutofit/>
          </a:bodyPr>
          <a:lstStyle/>
          <a:p>
            <a:pPr lvl="0"/>
            <a:r>
              <a:rPr lang="en-US" dirty="0" err="1"/>
              <a:t>Otroka</a:t>
            </a:r>
            <a:r>
              <a:rPr lang="en-US" dirty="0"/>
              <a:t> </a:t>
            </a:r>
            <a:r>
              <a:rPr lang="en-US" dirty="0" err="1"/>
              <a:t>vsekakor</a:t>
            </a:r>
            <a:r>
              <a:rPr lang="en-US" dirty="0"/>
              <a:t> </a:t>
            </a:r>
            <a:r>
              <a:rPr lang="en-US" dirty="0" err="1"/>
              <a:t>spodbujajte</a:t>
            </a:r>
            <a:r>
              <a:rPr lang="en-US" dirty="0"/>
              <a:t>, da </a:t>
            </a:r>
            <a:r>
              <a:rPr lang="en-US" dirty="0" err="1"/>
              <a:t>razvije</a:t>
            </a:r>
            <a:r>
              <a:rPr lang="en-US" dirty="0"/>
              <a:t> </a:t>
            </a:r>
            <a:r>
              <a:rPr lang="en-US" dirty="0" err="1"/>
              <a:t>dobre</a:t>
            </a:r>
            <a:r>
              <a:rPr lang="en-US" dirty="0"/>
              <a:t> </a:t>
            </a:r>
            <a:r>
              <a:rPr lang="en-US" dirty="0" err="1"/>
              <a:t>učne</a:t>
            </a:r>
            <a:r>
              <a:rPr lang="en-US" dirty="0"/>
              <a:t> </a:t>
            </a:r>
            <a:r>
              <a:rPr lang="en-US" dirty="0" err="1"/>
              <a:t>navade</a:t>
            </a:r>
            <a:r>
              <a:rPr lang="en-US" dirty="0"/>
              <a:t>, </a:t>
            </a:r>
            <a:r>
              <a:rPr lang="en-US" dirty="0" err="1"/>
              <a:t>kot</a:t>
            </a:r>
            <a:r>
              <a:rPr lang="en-US" dirty="0"/>
              <a:t> so </a:t>
            </a:r>
            <a:r>
              <a:rPr lang="en-US" dirty="0" err="1"/>
              <a:t>redno</a:t>
            </a:r>
            <a:r>
              <a:rPr lang="en-US" dirty="0"/>
              <a:t> </a:t>
            </a:r>
            <a:r>
              <a:rPr lang="en-US" dirty="0" err="1"/>
              <a:t>pisanje</a:t>
            </a:r>
            <a:r>
              <a:rPr lang="en-US" dirty="0"/>
              <a:t> </a:t>
            </a:r>
            <a:r>
              <a:rPr lang="en-US" dirty="0" err="1"/>
              <a:t>domačih</a:t>
            </a:r>
            <a:r>
              <a:rPr lang="en-US" dirty="0"/>
              <a:t> </a:t>
            </a:r>
            <a:r>
              <a:rPr lang="en-US" dirty="0" err="1"/>
              <a:t>nalog</a:t>
            </a:r>
            <a:r>
              <a:rPr lang="en-US" dirty="0"/>
              <a:t> in </a:t>
            </a:r>
            <a:r>
              <a:rPr lang="en-US" dirty="0" err="1"/>
              <a:t>priprava</a:t>
            </a:r>
            <a:r>
              <a:rPr lang="en-US" dirty="0"/>
              <a:t> </a:t>
            </a:r>
            <a:r>
              <a:rPr lang="en-US" dirty="0" err="1"/>
              <a:t>šolske</a:t>
            </a:r>
            <a:r>
              <a:rPr lang="en-US" dirty="0"/>
              <a:t> </a:t>
            </a:r>
            <a:r>
              <a:rPr lang="en-US" dirty="0" err="1"/>
              <a:t>torbe</a:t>
            </a:r>
            <a:r>
              <a:rPr lang="en-US" dirty="0"/>
              <a:t> </a:t>
            </a:r>
            <a:r>
              <a:rPr lang="en-US" dirty="0" err="1"/>
              <a:t>večer</a:t>
            </a:r>
            <a:r>
              <a:rPr lang="en-US" dirty="0"/>
              <a:t> </a:t>
            </a:r>
            <a:r>
              <a:rPr lang="en-US" dirty="0" err="1"/>
              <a:t>prej</a:t>
            </a:r>
            <a:r>
              <a:rPr lang="en-US" dirty="0"/>
              <a:t>, </a:t>
            </a:r>
            <a:r>
              <a:rPr lang="en-US" dirty="0" err="1"/>
              <a:t>nikakor</a:t>
            </a:r>
            <a:r>
              <a:rPr lang="en-US" dirty="0"/>
              <a:t> pa ne </a:t>
            </a:r>
            <a:r>
              <a:rPr lang="en-US" dirty="0" err="1"/>
              <a:t>delajte</a:t>
            </a:r>
            <a:r>
              <a:rPr lang="en-US" dirty="0"/>
              <a:t> </a:t>
            </a:r>
            <a:r>
              <a:rPr lang="en-US" dirty="0" err="1"/>
              <a:t>namesto</a:t>
            </a:r>
            <a:r>
              <a:rPr lang="en-US" dirty="0"/>
              <a:t> </a:t>
            </a:r>
            <a:r>
              <a:rPr lang="en-US" dirty="0" err="1"/>
              <a:t>njega</a:t>
            </a:r>
            <a:r>
              <a:rPr lang="en-US" dirty="0"/>
              <a:t>.</a:t>
            </a:r>
            <a:endParaRPr lang="sl-SI" dirty="0"/>
          </a:p>
          <a:p>
            <a:pPr lvl="0"/>
            <a:r>
              <a:rPr lang="en-US" dirty="0" err="1"/>
              <a:t>Ključno</a:t>
            </a:r>
            <a:r>
              <a:rPr lang="en-US" dirty="0"/>
              <a:t> je </a:t>
            </a:r>
            <a:r>
              <a:rPr lang="en-US" dirty="0" err="1"/>
              <a:t>namreč</a:t>
            </a:r>
            <a:r>
              <a:rPr lang="en-US" dirty="0"/>
              <a:t> </a:t>
            </a:r>
            <a:r>
              <a:rPr lang="en-US" dirty="0" err="1"/>
              <a:t>vzpostaviti</a:t>
            </a:r>
            <a:r>
              <a:rPr lang="en-US" dirty="0"/>
              <a:t> </a:t>
            </a:r>
            <a:r>
              <a:rPr lang="en-US" dirty="0" err="1"/>
              <a:t>ravnovesje</a:t>
            </a:r>
            <a:r>
              <a:rPr lang="en-US" dirty="0"/>
              <a:t> med tem, </a:t>
            </a:r>
            <a:r>
              <a:rPr lang="en-US" dirty="0" err="1"/>
              <a:t>kdaj</a:t>
            </a:r>
            <a:r>
              <a:rPr lang="en-US" dirty="0"/>
              <a:t> </a:t>
            </a:r>
            <a:r>
              <a:rPr lang="en-US" dirty="0" err="1"/>
              <a:t>stvari</a:t>
            </a:r>
            <a:r>
              <a:rPr lang="en-US" dirty="0"/>
              <a:t> </a:t>
            </a:r>
            <a:r>
              <a:rPr lang="en-US" dirty="0" err="1"/>
              <a:t>naredi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(</a:t>
            </a:r>
            <a:r>
              <a:rPr lang="en-US" dirty="0" err="1"/>
              <a:t>na</a:t>
            </a:r>
            <a:r>
              <a:rPr lang="en-US" dirty="0"/>
              <a:t> primer; </a:t>
            </a:r>
            <a:r>
              <a:rPr lang="en-US" dirty="0" err="1"/>
              <a:t>domačo</a:t>
            </a:r>
            <a:r>
              <a:rPr lang="en-US" dirty="0"/>
              <a:t> </a:t>
            </a:r>
            <a:r>
              <a:rPr lang="en-US" dirty="0" err="1"/>
              <a:t>nalogo</a:t>
            </a:r>
            <a:r>
              <a:rPr lang="en-US" dirty="0"/>
              <a:t>) in </a:t>
            </a:r>
            <a:r>
              <a:rPr lang="en-US" dirty="0" err="1"/>
              <a:t>kdaj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starših</a:t>
            </a:r>
            <a:r>
              <a:rPr lang="en-US" dirty="0"/>
              <a:t> </a:t>
            </a:r>
            <a:r>
              <a:rPr lang="en-US" dirty="0" err="1"/>
              <a:t>poišče</a:t>
            </a:r>
            <a:r>
              <a:rPr lang="en-US" dirty="0"/>
              <a:t> </a:t>
            </a:r>
            <a:r>
              <a:rPr lang="en-US" dirty="0" err="1"/>
              <a:t>pomoč</a:t>
            </a:r>
            <a:r>
              <a:rPr lang="en-US" dirty="0"/>
              <a:t> (</a:t>
            </a:r>
            <a:r>
              <a:rPr lang="en-US" dirty="0" err="1"/>
              <a:t>na</a:t>
            </a:r>
            <a:r>
              <a:rPr lang="en-US" dirty="0"/>
              <a:t> primer; </a:t>
            </a:r>
            <a:r>
              <a:rPr lang="en-US" dirty="0" err="1"/>
              <a:t>ko</a:t>
            </a:r>
            <a:r>
              <a:rPr lang="en-US" dirty="0"/>
              <a:t> ne </a:t>
            </a:r>
            <a:r>
              <a:rPr lang="en-US" dirty="0" err="1"/>
              <a:t>zna</a:t>
            </a:r>
            <a:r>
              <a:rPr lang="en-US" dirty="0"/>
              <a:t> </a:t>
            </a:r>
            <a:r>
              <a:rPr lang="en-US" dirty="0" err="1"/>
              <a:t>rešiti</a:t>
            </a:r>
            <a:r>
              <a:rPr lang="en-US" dirty="0"/>
              <a:t> </a:t>
            </a:r>
            <a:r>
              <a:rPr lang="en-US" dirty="0" err="1"/>
              <a:t>določene</a:t>
            </a:r>
            <a:r>
              <a:rPr lang="en-US" dirty="0"/>
              <a:t> </a:t>
            </a:r>
            <a:r>
              <a:rPr lang="en-US" dirty="0" err="1"/>
              <a:t>naloge</a:t>
            </a:r>
            <a:r>
              <a:rPr lang="en-US" dirty="0"/>
              <a:t>).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399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" b="7559"/>
          <a:stretch>
            <a:fillRect/>
          </a:stretch>
        </p:blipFill>
        <p:spPr/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010400" y="1772816"/>
            <a:ext cx="4702224" cy="3039214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Pomemben je </a:t>
            </a:r>
            <a:r>
              <a:rPr lang="en-US" dirty="0" err="1" smtClean="0"/>
              <a:t>socialni</a:t>
            </a:r>
            <a:r>
              <a:rPr lang="en-US" dirty="0" smtClean="0"/>
              <a:t> </a:t>
            </a:r>
            <a:r>
              <a:rPr lang="en-US" dirty="0" err="1"/>
              <a:t>razvoj</a:t>
            </a:r>
            <a:r>
              <a:rPr lang="en-US" dirty="0"/>
              <a:t>: </a:t>
            </a:r>
            <a:r>
              <a:rPr lang="en-US" dirty="0" err="1"/>
              <a:t>pozdravljanje</a:t>
            </a:r>
            <a:r>
              <a:rPr lang="en-US" dirty="0"/>
              <a:t>, </a:t>
            </a:r>
            <a:r>
              <a:rPr lang="en-US" dirty="0" err="1"/>
              <a:t>navezovanje</a:t>
            </a:r>
            <a:r>
              <a:rPr lang="en-US" dirty="0"/>
              <a:t> </a:t>
            </a:r>
            <a:r>
              <a:rPr lang="en-US" dirty="0" err="1"/>
              <a:t>stikov</a:t>
            </a:r>
            <a:r>
              <a:rPr lang="en-US" dirty="0"/>
              <a:t>, </a:t>
            </a:r>
            <a:r>
              <a:rPr lang="en-US" dirty="0" err="1"/>
              <a:t>izrekanje</a:t>
            </a:r>
            <a:r>
              <a:rPr lang="en-US" dirty="0"/>
              <a:t> </a:t>
            </a:r>
            <a:r>
              <a:rPr lang="en-US" dirty="0" err="1"/>
              <a:t>prošenj</a:t>
            </a:r>
            <a:r>
              <a:rPr lang="en-US" dirty="0"/>
              <a:t>, </a:t>
            </a:r>
            <a:r>
              <a:rPr lang="en-US" dirty="0" err="1"/>
              <a:t>zahval</a:t>
            </a:r>
            <a:r>
              <a:rPr lang="en-US" dirty="0"/>
              <a:t>, </a:t>
            </a:r>
            <a:r>
              <a:rPr lang="en-US" dirty="0" err="1"/>
              <a:t>poiskati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… </a:t>
            </a:r>
            <a:endParaRPr lang="sl-SI" dirty="0" smtClean="0"/>
          </a:p>
          <a:p>
            <a:r>
              <a:rPr lang="en-US" dirty="0" err="1" smtClean="0"/>
              <a:t>Vse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šlo</a:t>
            </a:r>
            <a:r>
              <a:rPr lang="en-US" dirty="0"/>
              <a:t> </a:t>
            </a:r>
            <a:r>
              <a:rPr lang="en-US" dirty="0" err="1"/>
              <a:t>veliko</a:t>
            </a:r>
            <a:r>
              <a:rPr lang="en-US" dirty="0"/>
              <a:t> </a:t>
            </a:r>
            <a:r>
              <a:rPr lang="en-US" dirty="0" err="1"/>
              <a:t>lažje</a:t>
            </a:r>
            <a:r>
              <a:rPr lang="en-US" dirty="0"/>
              <a:t>, </a:t>
            </a:r>
            <a:r>
              <a:rPr lang="en-US" dirty="0" err="1"/>
              <a:t>če</a:t>
            </a:r>
            <a:r>
              <a:rPr lang="en-US" dirty="0"/>
              <a:t>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zaupal</a:t>
            </a:r>
            <a:r>
              <a:rPr lang="en-US" dirty="0"/>
              <a:t> vase.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naj</a:t>
            </a:r>
            <a:r>
              <a:rPr lang="en-US" dirty="0"/>
              <a:t> </a:t>
            </a:r>
            <a:r>
              <a:rPr lang="en-US" dirty="0" err="1"/>
              <a:t>doživlja</a:t>
            </a:r>
            <a:r>
              <a:rPr lang="en-US" dirty="0"/>
              <a:t> </a:t>
            </a:r>
            <a:r>
              <a:rPr lang="en-US" dirty="0" err="1"/>
              <a:t>čim</a:t>
            </a:r>
            <a:r>
              <a:rPr lang="en-US" dirty="0"/>
              <a:t> </a:t>
            </a:r>
            <a:r>
              <a:rPr lang="en-US" dirty="0" err="1"/>
              <a:t>več</a:t>
            </a:r>
            <a:r>
              <a:rPr lang="en-US" dirty="0"/>
              <a:t> </a:t>
            </a:r>
            <a:r>
              <a:rPr lang="en-US" dirty="0" err="1"/>
              <a:t>uspehov</a:t>
            </a:r>
            <a:r>
              <a:rPr lang="en-US" dirty="0"/>
              <a:t> in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krepi</a:t>
            </a:r>
            <a:r>
              <a:rPr lang="en-US" dirty="0"/>
              <a:t> </a:t>
            </a:r>
            <a:r>
              <a:rPr lang="en-US" dirty="0" err="1"/>
              <a:t>pozitivno</a:t>
            </a:r>
            <a:r>
              <a:rPr lang="en-US" dirty="0"/>
              <a:t> </a:t>
            </a:r>
            <a:r>
              <a:rPr lang="en-US" dirty="0" err="1" smtClean="0"/>
              <a:t>samopodobo</a:t>
            </a:r>
            <a:endParaRPr lang="sl-SI" dirty="0" smtClean="0"/>
          </a:p>
          <a:p>
            <a:r>
              <a:rPr lang="en-US" dirty="0" err="1" smtClean="0"/>
              <a:t>Svoje</a:t>
            </a:r>
            <a:r>
              <a:rPr lang="en-US" dirty="0" smtClean="0"/>
              <a:t> </a:t>
            </a:r>
            <a:r>
              <a:rPr lang="en-US" dirty="0" err="1"/>
              <a:t>sposobnosti</a:t>
            </a:r>
            <a:r>
              <a:rPr lang="en-US" dirty="0"/>
              <a:t>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pokazal</a:t>
            </a:r>
            <a:r>
              <a:rPr lang="en-US" dirty="0"/>
              <a:t>, </a:t>
            </a:r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prišel</a:t>
            </a:r>
            <a:r>
              <a:rPr lang="en-US" dirty="0"/>
              <a:t> v </a:t>
            </a:r>
            <a:r>
              <a:rPr lang="en-US" dirty="0" err="1"/>
              <a:t>razred</a:t>
            </a:r>
            <a:r>
              <a:rPr lang="en-US" dirty="0"/>
              <a:t>, </a:t>
            </a:r>
            <a:r>
              <a:rPr lang="en-US" dirty="0" err="1"/>
              <a:t>zato</a:t>
            </a:r>
            <a:r>
              <a:rPr lang="en-US" dirty="0"/>
              <a:t> pa se mora </a:t>
            </a:r>
            <a:r>
              <a:rPr lang="en-US" dirty="0" err="1"/>
              <a:t>znati</a:t>
            </a:r>
            <a:r>
              <a:rPr lang="en-US" dirty="0"/>
              <a:t> </a:t>
            </a:r>
            <a:r>
              <a:rPr lang="en-US" dirty="0" err="1"/>
              <a:t>preobuti</a:t>
            </a:r>
            <a:r>
              <a:rPr lang="en-US" dirty="0"/>
              <a:t>, se </a:t>
            </a:r>
            <a:r>
              <a:rPr lang="en-US" dirty="0" err="1"/>
              <a:t>sleči</a:t>
            </a:r>
            <a:r>
              <a:rPr lang="en-US" dirty="0"/>
              <a:t> in </a:t>
            </a:r>
            <a:r>
              <a:rPr lang="en-US" dirty="0" err="1"/>
              <a:t>obleči</a:t>
            </a:r>
            <a:r>
              <a:rPr lang="en-US" dirty="0"/>
              <a:t>, </a:t>
            </a:r>
            <a:r>
              <a:rPr lang="en-US" dirty="0" err="1"/>
              <a:t>urediti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svari</a:t>
            </a:r>
            <a:r>
              <a:rPr lang="en-US" dirty="0"/>
              <a:t>, </a:t>
            </a:r>
            <a:r>
              <a:rPr lang="en-US" dirty="0" err="1"/>
              <a:t>skrbeti</a:t>
            </a:r>
            <a:r>
              <a:rPr lang="en-US" dirty="0"/>
              <a:t> </a:t>
            </a:r>
            <a:r>
              <a:rPr lang="en-US" dirty="0" err="1"/>
              <a:t>zanje</a:t>
            </a:r>
            <a:r>
              <a:rPr lang="en-US" dirty="0"/>
              <a:t>, </a:t>
            </a:r>
            <a:r>
              <a:rPr lang="en-US" dirty="0" err="1"/>
              <a:t>zlagati</a:t>
            </a:r>
            <a:r>
              <a:rPr lang="en-US" dirty="0"/>
              <a:t> v </a:t>
            </a:r>
            <a:r>
              <a:rPr lang="en-US" dirty="0" err="1"/>
              <a:t>torbico</a:t>
            </a:r>
            <a:r>
              <a:rPr lang="en-US" dirty="0"/>
              <a:t>, </a:t>
            </a:r>
            <a:r>
              <a:rPr lang="en-US" dirty="0" err="1"/>
              <a:t>pripraviti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stvari</a:t>
            </a:r>
            <a:r>
              <a:rPr lang="en-US" dirty="0" smtClean="0"/>
              <a:t>…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3274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Okoliščine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omogočajo</a:t>
            </a:r>
            <a:r>
              <a:rPr lang="en-US" dirty="0"/>
              <a:t> </a:t>
            </a:r>
            <a:r>
              <a:rPr lang="en-US" dirty="0" err="1"/>
              <a:t>uspešen</a:t>
            </a:r>
            <a:r>
              <a:rPr lang="en-US" dirty="0"/>
              <a:t> </a:t>
            </a:r>
            <a:r>
              <a:rPr lang="en-US" dirty="0" err="1"/>
              <a:t>prehod</a:t>
            </a:r>
            <a:r>
              <a:rPr lang="en-US" dirty="0"/>
              <a:t> v </a:t>
            </a:r>
            <a:r>
              <a:rPr lang="en-US" dirty="0" err="1" smtClean="0"/>
              <a:t>šolo</a:t>
            </a:r>
            <a:endParaRPr lang="sl-SI" dirty="0"/>
          </a:p>
        </p:txBody>
      </p:sp>
      <p:pic>
        <p:nvPicPr>
          <p:cNvPr id="5" name="Označba mest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" r="9198"/>
          <a:stretch>
            <a:fillRect/>
          </a:stretch>
        </p:blipFill>
        <p:spPr/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010400" y="2245994"/>
            <a:ext cx="4054152" cy="256603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err="1" smtClean="0"/>
              <a:t>Otrokov</a:t>
            </a:r>
            <a:r>
              <a:rPr lang="en-US" dirty="0" smtClean="0"/>
              <a:t> </a:t>
            </a:r>
            <a:r>
              <a:rPr lang="en-US" dirty="0" err="1"/>
              <a:t>pozitiven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do </a:t>
            </a:r>
            <a:r>
              <a:rPr lang="en-US" dirty="0" err="1"/>
              <a:t>učenja</a:t>
            </a:r>
            <a:r>
              <a:rPr lang="en-US" dirty="0"/>
              <a:t>, </a:t>
            </a:r>
            <a:r>
              <a:rPr lang="en-US" dirty="0" err="1"/>
              <a:t>šole</a:t>
            </a:r>
            <a:r>
              <a:rPr lang="en-US" dirty="0"/>
              <a:t>, </a:t>
            </a:r>
            <a:r>
              <a:rPr lang="en-US" dirty="0" err="1"/>
              <a:t>učitelja</a:t>
            </a:r>
            <a:r>
              <a:rPr lang="en-US" dirty="0"/>
              <a:t>, </a:t>
            </a:r>
            <a:r>
              <a:rPr lang="en-US" dirty="0" err="1"/>
              <a:t>vrstnikov</a:t>
            </a:r>
            <a:endParaRPr lang="sl-SI" dirty="0"/>
          </a:p>
          <a:p>
            <a:pPr lvl="0"/>
            <a:r>
              <a:rPr lang="en-US" dirty="0" err="1"/>
              <a:t>Otrok</a:t>
            </a:r>
            <a:r>
              <a:rPr lang="en-US" dirty="0"/>
              <a:t> </a:t>
            </a:r>
            <a:r>
              <a:rPr lang="en-US" dirty="0" err="1"/>
              <a:t>ohranja</a:t>
            </a:r>
            <a:r>
              <a:rPr lang="en-US" dirty="0"/>
              <a:t> </a:t>
            </a:r>
            <a:r>
              <a:rPr lang="en-US" dirty="0" err="1"/>
              <a:t>predhodne</a:t>
            </a:r>
            <a:r>
              <a:rPr lang="en-US" dirty="0"/>
              <a:t> </a:t>
            </a:r>
            <a:r>
              <a:rPr lang="en-US" dirty="0" err="1"/>
              <a:t>sposobnosti</a:t>
            </a:r>
            <a:r>
              <a:rPr lang="en-US" dirty="0"/>
              <a:t> in </a:t>
            </a:r>
            <a:r>
              <a:rPr lang="en-US" dirty="0" err="1"/>
              <a:t>pridobi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akademske</a:t>
            </a:r>
            <a:r>
              <a:rPr lang="en-US" dirty="0"/>
              <a:t> in </a:t>
            </a:r>
            <a:r>
              <a:rPr lang="en-US" dirty="0" err="1"/>
              <a:t>socialne</a:t>
            </a:r>
            <a:r>
              <a:rPr lang="en-US" dirty="0"/>
              <a:t> </a:t>
            </a:r>
            <a:r>
              <a:rPr lang="en-US" dirty="0" err="1"/>
              <a:t>veščine</a:t>
            </a:r>
            <a:endParaRPr lang="sl-SI" dirty="0"/>
          </a:p>
          <a:p>
            <a:pPr lvl="0"/>
            <a:r>
              <a:rPr lang="en-US" dirty="0" err="1"/>
              <a:t>Vključenost</a:t>
            </a:r>
            <a:r>
              <a:rPr lang="en-US" dirty="0"/>
              <a:t> </a:t>
            </a:r>
            <a:r>
              <a:rPr lang="en-US" dirty="0" err="1"/>
              <a:t>staršev</a:t>
            </a:r>
            <a:r>
              <a:rPr lang="en-US" dirty="0"/>
              <a:t> v </a:t>
            </a:r>
            <a:r>
              <a:rPr lang="en-US" dirty="0" err="1"/>
              <a:t>otrokovo</a:t>
            </a:r>
            <a:r>
              <a:rPr lang="en-US" dirty="0"/>
              <a:t> </a:t>
            </a:r>
            <a:r>
              <a:rPr lang="en-US" dirty="0" err="1"/>
              <a:t>šolo</a:t>
            </a:r>
            <a:r>
              <a:rPr lang="en-US" dirty="0"/>
              <a:t> in </a:t>
            </a:r>
            <a:r>
              <a:rPr lang="en-US" dirty="0" err="1"/>
              <a:t>učenje</a:t>
            </a:r>
            <a:endParaRPr lang="sl-SI" dirty="0"/>
          </a:p>
          <a:p>
            <a:pPr lvl="0"/>
            <a:r>
              <a:rPr lang="en-US" dirty="0" err="1"/>
              <a:t>Učitelji</a:t>
            </a:r>
            <a:r>
              <a:rPr lang="en-US" dirty="0"/>
              <a:t> </a:t>
            </a:r>
            <a:r>
              <a:rPr lang="en-US" dirty="0" err="1"/>
              <a:t>zagotovijo</a:t>
            </a:r>
            <a:r>
              <a:rPr lang="en-US" dirty="0"/>
              <a:t> </a:t>
            </a:r>
            <a:r>
              <a:rPr lang="en-US" dirty="0" err="1"/>
              <a:t>razvojno</a:t>
            </a:r>
            <a:r>
              <a:rPr lang="en-US" dirty="0"/>
              <a:t> </a:t>
            </a:r>
            <a:r>
              <a:rPr lang="en-US" dirty="0" err="1"/>
              <a:t>primerne</a:t>
            </a:r>
            <a:r>
              <a:rPr lang="en-US" dirty="0"/>
              <a:t> </a:t>
            </a:r>
            <a:r>
              <a:rPr lang="en-US" dirty="0" err="1"/>
              <a:t>izkušnje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otroke</a:t>
            </a:r>
            <a:r>
              <a:rPr lang="en-US" dirty="0"/>
              <a:t> in </a:t>
            </a:r>
            <a:r>
              <a:rPr lang="en-US" dirty="0" err="1"/>
              <a:t>vzpostavijo</a:t>
            </a:r>
            <a:r>
              <a:rPr lang="en-US" dirty="0"/>
              <a:t> </a:t>
            </a:r>
            <a:r>
              <a:rPr lang="en-US" dirty="0" err="1"/>
              <a:t>razredno</a:t>
            </a:r>
            <a:r>
              <a:rPr lang="en-US" dirty="0"/>
              <a:t> limo,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ceni</a:t>
            </a:r>
            <a:r>
              <a:rPr lang="en-US" dirty="0"/>
              <a:t> </a:t>
            </a:r>
            <a:r>
              <a:rPr lang="en-US" dirty="0" err="1"/>
              <a:t>medsebojne</a:t>
            </a:r>
            <a:r>
              <a:rPr lang="en-US" dirty="0"/>
              <a:t> in </a:t>
            </a:r>
            <a:r>
              <a:rPr lang="en-US" dirty="0" err="1"/>
              <a:t>kulturne</a:t>
            </a:r>
            <a:r>
              <a:rPr lang="en-US" dirty="0"/>
              <a:t> </a:t>
            </a:r>
            <a:r>
              <a:rPr lang="en-US" dirty="0" err="1" smtClean="0"/>
              <a:t>razlike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2448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r="272"/>
          <a:stretch>
            <a:fillRect/>
          </a:stretch>
        </p:blipFill>
        <p:spPr/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010400" y="1772816"/>
            <a:ext cx="4702224" cy="3168352"/>
          </a:xfrm>
        </p:spPr>
        <p:txBody>
          <a:bodyPr>
            <a:normAutofit/>
          </a:bodyPr>
          <a:lstStyle/>
          <a:p>
            <a:pPr lvl="0"/>
            <a:r>
              <a:rPr lang="sl-SI" b="1" dirty="0"/>
              <a:t>Če otrok kaže zanimanje</a:t>
            </a:r>
            <a:r>
              <a:rPr lang="sl-SI" dirty="0"/>
              <a:t> za črke, branje, številke, računanje, </a:t>
            </a:r>
            <a:r>
              <a:rPr lang="sl-SI" b="1" dirty="0" smtClean="0"/>
              <a:t>ga </a:t>
            </a:r>
            <a:r>
              <a:rPr lang="sl-SI" b="1" dirty="0"/>
              <a:t>v tej smeri </a:t>
            </a:r>
            <a:r>
              <a:rPr lang="sl-SI" b="1" dirty="0" smtClean="0"/>
              <a:t>spodbujajte</a:t>
            </a:r>
            <a:endParaRPr lang="sl-SI" dirty="0" smtClean="0"/>
          </a:p>
          <a:p>
            <a:pPr lvl="0"/>
            <a:r>
              <a:rPr lang="sl-SI" dirty="0" smtClean="0"/>
              <a:t>Spodbujajte </a:t>
            </a:r>
            <a:r>
              <a:rPr lang="sl-SI" dirty="0"/>
              <a:t>ga pri </a:t>
            </a:r>
            <a:r>
              <a:rPr lang="sl-SI" b="1" dirty="0"/>
              <a:t>opazovanju</a:t>
            </a:r>
            <a:r>
              <a:rPr lang="sl-SI" dirty="0"/>
              <a:t> narave, </a:t>
            </a:r>
            <a:r>
              <a:rPr lang="sl-SI" dirty="0" smtClean="0"/>
              <a:t>če imate </a:t>
            </a:r>
            <a:r>
              <a:rPr lang="sl-SI" dirty="0"/>
              <a:t>priložnost</a:t>
            </a:r>
            <a:r>
              <a:rPr lang="sl-SI" dirty="0" smtClean="0"/>
              <a:t>, </a:t>
            </a:r>
            <a:r>
              <a:rPr lang="sl-SI" dirty="0"/>
              <a:t>ga </a:t>
            </a:r>
            <a:r>
              <a:rPr lang="sl-SI" b="1" dirty="0" smtClean="0"/>
              <a:t>vključite </a:t>
            </a:r>
            <a:r>
              <a:rPr lang="sl-SI" b="1" dirty="0"/>
              <a:t>v delo</a:t>
            </a:r>
            <a:r>
              <a:rPr lang="sl-SI" dirty="0"/>
              <a:t> na vrtu, </a:t>
            </a:r>
            <a:r>
              <a:rPr lang="sl-SI" b="1" dirty="0"/>
              <a:t>pomoč pri vsakodnevnih </a:t>
            </a:r>
            <a:r>
              <a:rPr lang="sl-SI" b="1" dirty="0" smtClean="0"/>
              <a:t>opravilih</a:t>
            </a:r>
            <a:endParaRPr lang="sl-SI" dirty="0"/>
          </a:p>
          <a:p>
            <a:pPr lvl="0"/>
            <a:r>
              <a:rPr lang="sl-SI" dirty="0" smtClean="0"/>
              <a:t>O </a:t>
            </a:r>
            <a:r>
              <a:rPr lang="sl-SI" dirty="0"/>
              <a:t>tem kar vidi, naj </a:t>
            </a:r>
            <a:r>
              <a:rPr lang="sl-SI" b="1" dirty="0"/>
              <a:t>ustno opiše, pripoveduje</a:t>
            </a:r>
            <a:r>
              <a:rPr lang="sl-SI" dirty="0"/>
              <a:t> in na ta način razvija ustno izražanje in bogati besedni </a:t>
            </a:r>
            <a:r>
              <a:rPr lang="sl-SI" dirty="0" smtClean="0"/>
              <a:t>zaklad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056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troci prijatelji 16 x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97_TF03896101" id="{3E472B06-B34B-42E3-B9D9-920E30427EF9}" vid="{728DEFFC-0C14-4010-8E42-62EE2C6468F1}"/>
    </a:ext>
  </a:extLst>
</a:theme>
</file>

<file path=ppt/theme/theme2.xml><?xml version="1.0" encoding="utf-8"?>
<a:theme xmlns:a="http://schemas.openxmlformats.org/drawingml/2006/main" name="Officeova tema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terms/"/>
    <ds:schemaRef ds:uri="a4f35948-e619-41b3-aa29-22878b09cfd2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0262f94-9f35-4ac3-9a90-690165a166b7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Izobraževalna predstavitev z otroki na šolskem igrišču, album (širokozaslonski)</Template>
  <TotalTime>53</TotalTime>
  <Words>630</Words>
  <Application>Microsoft Office PowerPoint</Application>
  <PresentationFormat>Širokozaslonsko</PresentationFormat>
  <Paragraphs>44</Paragraphs>
  <Slides>13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Otroci prijatelji 16 x 9</vt:lpstr>
      <vt:lpstr>PREHOD IZ VRTCA V ŠOLO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Okoliščine, ki omogočajo uspešen prehod v šolo</vt:lpstr>
      <vt:lpstr>PowerPointova predstavitev</vt:lpstr>
      <vt:lpstr>PowerPointova predstavitev</vt:lpstr>
      <vt:lpstr>„Kako je bilo v šoli?“</vt:lpstr>
      <vt:lpstr>Povzeto iz:</vt:lpstr>
      <vt:lpstr>ŽELIMO VAM VELIKO USPEHA PRI VSTOPU V 1. RAZRED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PREHOD IZ VRTCA V ŠOLO</dc:title>
  <dc:creator>Valentina Pavlovič</dc:creator>
  <cp:keywords/>
  <cp:lastModifiedBy>Ravnateljica</cp:lastModifiedBy>
  <cp:revision>5</cp:revision>
  <dcterms:created xsi:type="dcterms:W3CDTF">2021-02-19T10:27:55Z</dcterms:created>
  <dcterms:modified xsi:type="dcterms:W3CDTF">2021-02-22T21:25:48Z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